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304" r:id="rId3"/>
    <p:sldId id="310" r:id="rId4"/>
    <p:sldId id="257" r:id="rId5"/>
    <p:sldId id="258" r:id="rId6"/>
    <p:sldId id="259" r:id="rId7"/>
    <p:sldId id="260" r:id="rId8"/>
    <p:sldId id="263" r:id="rId9"/>
    <p:sldId id="285" r:id="rId10"/>
    <p:sldId id="286" r:id="rId11"/>
    <p:sldId id="275" r:id="rId12"/>
    <p:sldId id="276" r:id="rId13"/>
    <p:sldId id="291" r:id="rId14"/>
    <p:sldId id="287" r:id="rId15"/>
    <p:sldId id="290" r:id="rId16"/>
    <p:sldId id="292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4" r:id="rId26"/>
    <p:sldId id="265" r:id="rId27"/>
    <p:sldId id="266" r:id="rId28"/>
    <p:sldId id="314" r:id="rId29"/>
    <p:sldId id="267" r:id="rId30"/>
    <p:sldId id="268" r:id="rId31"/>
    <p:sldId id="269" r:id="rId32"/>
    <p:sldId id="315" r:id="rId33"/>
    <p:sldId id="270" r:id="rId34"/>
    <p:sldId id="321" r:id="rId35"/>
    <p:sldId id="318" r:id="rId36"/>
    <p:sldId id="319" r:id="rId37"/>
    <p:sldId id="299" r:id="rId38"/>
    <p:sldId id="320" r:id="rId39"/>
    <p:sldId id="302" r:id="rId40"/>
    <p:sldId id="305" r:id="rId41"/>
    <p:sldId id="307" r:id="rId42"/>
    <p:sldId id="308" r:id="rId43"/>
    <p:sldId id="309" r:id="rId44"/>
    <p:sldId id="306" r:id="rId45"/>
    <p:sldId id="311" r:id="rId46"/>
    <p:sldId id="312" r:id="rId47"/>
    <p:sldId id="313" r:id="rId48"/>
    <p:sldId id="271" r:id="rId49"/>
    <p:sldId id="272" r:id="rId50"/>
    <p:sldId id="317" r:id="rId51"/>
    <p:sldId id="3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DC8A1D-0CB1-4586-B88E-6B31ABBF214D}">
  <a:tblStyle styleId="{78DC8A1D-0CB1-4586-B88E-6B31ABBF214D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871CF41-3F1B-4EB3-8D8F-4D4FBC658E4C}" styleName="Table_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FA35F8A-DF39-443B-A69F-31E46520208E}" styleName="Table_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6" autoAdjust="0"/>
  </p:normalViewPr>
  <p:slideViewPr>
    <p:cSldViewPr>
      <p:cViewPr>
        <p:scale>
          <a:sx n="64" d="100"/>
          <a:sy n="64" d="100"/>
        </p:scale>
        <p:origin x="-203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85953450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10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6" name="Shape 17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4" name="Shape 18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2" name="Shape 18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0" name="Shape 19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2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8" name="Shape 20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6" name="Shape 20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8" name="Shape 21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6" name="Shape 22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11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6" name="Shape 12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4" name="Shape 13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2" name="Shape 13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0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4" name="Shape 14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2" name="Shape 15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8" name="Shape 16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5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6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7" name="Shape 24"/>
          <p:cNvSpPr>
            <a:spLocks noChangeArrowheads="1"/>
          </p:cNvSpPr>
          <p:nvPr/>
        </p:nvSpPr>
        <p:spPr bwMode="auto">
          <a:xfrm rot="10800000" flipH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8" name="Shape 25"/>
          <p:cNvSpPr>
            <a:spLocks noChangeArrowheads="1"/>
          </p:cNvSpPr>
          <p:nvPr/>
        </p:nvSpPr>
        <p:spPr bwMode="auto">
          <a:xfrm rot="10800000" flipH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9" name="Shape 26"/>
          <p:cNvSpPr>
            <a:spLocks noChangeArrowheads="1"/>
          </p:cNvSpPr>
          <p:nvPr/>
        </p:nvSpPr>
        <p:spPr bwMode="auto"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0" name="Shape 27"/>
          <p:cNvSpPr>
            <a:spLocks noChangeArrowheads="1"/>
          </p:cNvSpPr>
          <p:nvPr/>
        </p:nvSpPr>
        <p:spPr bwMode="auto">
          <a:xfrm rot="10800000" flipH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1" name="Shape 28"/>
          <p:cNvSpPr>
            <a:spLocks noChangeArrowheads="1"/>
          </p:cNvSpPr>
          <p:nvPr/>
        </p:nvSpPr>
        <p:spPr bwMode="auto">
          <a:xfrm rot="10800000" flipH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2" name="Shape 29"/>
          <p:cNvSpPr>
            <a:spLocks noChangeArrowheads="1"/>
          </p:cNvSpPr>
          <p:nvPr/>
        </p:nvSpPr>
        <p:spPr bwMode="auto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3" name="Shape 30"/>
          <p:cNvSpPr>
            <a:spLocks noChangeArrowheads="1"/>
          </p:cNvSpPr>
          <p:nvPr/>
        </p:nvSpPr>
        <p:spPr bwMode="auto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4" name="Shape 31"/>
          <p:cNvSpPr>
            <a:spLocks noChangeArrowheads="1"/>
          </p:cNvSpPr>
          <p:nvPr/>
        </p:nvSpPr>
        <p:spPr bwMode="auto"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5" name="Shape 32"/>
          <p:cNvSpPr>
            <a:spLocks noChangeArrowheads="1"/>
          </p:cNvSpPr>
          <p:nvPr/>
        </p:nvSpPr>
        <p:spPr bwMode="auto">
          <a:xfrm>
            <a:off x="0" y="3675063"/>
            <a:ext cx="9144000" cy="141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6" name="Shape 33"/>
          <p:cNvSpPr>
            <a:spLocks noChangeArrowheads="1"/>
          </p:cNvSpPr>
          <p:nvPr/>
        </p:nvSpPr>
        <p:spPr bwMode="auto">
          <a:xfrm rot="10800000" flipH="1">
            <a:off x="6413500" y="3643313"/>
            <a:ext cx="2730500" cy="247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7" name="Shape 34"/>
          <p:cNvSpPr>
            <a:spLocks noChangeArrowheads="1"/>
          </p:cNvSpPr>
          <p:nvPr/>
        </p:nvSpPr>
        <p:spPr bwMode="auto">
          <a:xfrm>
            <a:off x="0" y="0"/>
            <a:ext cx="9144000" cy="3702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457200" y="2401885"/>
            <a:ext cx="8458200" cy="147002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4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4008" marR="0" indent="-5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22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20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8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6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5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4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37"/>
          <p:cNvSpPr txBox="1">
            <a:spLocks noGrp="1"/>
          </p:cNvSpPr>
          <p:nvPr>
            <p:ph type="dt" idx="10"/>
          </p:nvPr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29" name="Shape 38"/>
          <p:cNvSpPr txBox="1">
            <a:spLocks noGrp="1"/>
          </p:cNvSpPr>
          <p:nvPr>
            <p:ph type="ftr" idx="11"/>
          </p:nvPr>
        </p:nvSpPr>
        <p:spPr bwMode="auto">
          <a:xfrm>
            <a:off x="5410200" y="4205288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30" name="Shape 39"/>
          <p:cNvSpPr txBox="1">
            <a:spLocks noGrp="1"/>
          </p:cNvSpPr>
          <p:nvPr>
            <p:ph type="sldNum" idx="12"/>
          </p:nvPr>
        </p:nvSpPr>
        <p:spPr bwMode="auto">
          <a:xfrm>
            <a:off x="8320088" y="1588"/>
            <a:ext cx="747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2409443" y="297179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54609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indent="-64643" algn="l" rtl="0">
              <a:spcBef>
                <a:spcPts val="3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indent="-44069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indent="-42925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indent="-30988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indent="-5359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indent="-79375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indent="-80517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indent="-7810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400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54609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indent="-64643" algn="l" rtl="0">
              <a:spcBef>
                <a:spcPts val="3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indent="-44069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indent="-42925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indent="-30988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indent="-5359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indent="-79375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indent="-80517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indent="-7810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400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6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7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8E1641E7-39B8-4EC2-A716-63295B227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54609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indent="-64643" algn="l" rtl="0">
              <a:spcBef>
                <a:spcPts val="3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indent="-44069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indent="-42925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indent="-30988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indent="-5359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indent="-79375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indent="-80517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indent="-7810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400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buClr>
                <a:srgbClr val="FFFFFF"/>
              </a:buClr>
              <a:buFont typeface="Trebuchet MS"/>
              <a:buNone/>
              <a:defRPr sz="4300" b="1" cap="none" baseline="0">
                <a:solidFill>
                  <a:srgbClr val="FFFFF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" indent="-7619" rtl="0">
              <a:buClr>
                <a:schemeClr val="dk2"/>
              </a:buClr>
              <a:buFont typeface="Georgia"/>
              <a:buNone/>
              <a:defRPr sz="2100" b="0">
                <a:solidFill>
                  <a:schemeClr val="dk2"/>
                </a:solidFill>
              </a:defRPr>
            </a:lvl1pPr>
            <a:lvl2pPr rtl="0">
              <a:buClr>
                <a:srgbClr val="888888"/>
              </a:buClr>
              <a:buFont typeface="Georgia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Georgia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19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19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000" b="0" i="0" cap="none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1000" y="2244968"/>
            <a:ext cx="4041648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w="127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45720" indent="-7619" rtl="0">
              <a:buClr>
                <a:srgbClr val="414141"/>
              </a:buClr>
              <a:buFont typeface="Georgia"/>
              <a:buNone/>
              <a:defRPr sz="1900" b="1">
                <a:solidFill>
                  <a:srgbClr val="414141"/>
                </a:solidFill>
              </a:defRPr>
            </a:lvl1pPr>
            <a:lvl2pPr rtl="0">
              <a:buFont typeface="Georgia"/>
              <a:buNone/>
              <a:defRPr sz="2000" b="1"/>
            </a:lvl2pPr>
            <a:lvl3pPr rtl="0">
              <a:buFont typeface="Georgia"/>
              <a:buNone/>
              <a:defRPr sz="1800" b="1"/>
            </a:lvl3pPr>
            <a:lvl4pPr rtl="0">
              <a:buFont typeface="Georgia"/>
              <a:buNone/>
              <a:defRPr sz="1600" b="1"/>
            </a:lvl4pPr>
            <a:lvl5pPr rtl="0">
              <a:buFont typeface="Georgia"/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721225" y="2244968"/>
            <a:ext cx="4041773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w="127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45720" indent="-7619" rtl="0">
              <a:buClr>
                <a:srgbClr val="414141"/>
              </a:buClr>
              <a:buFont typeface="Georgia"/>
              <a:buNone/>
              <a:defRPr sz="1900" b="1">
                <a:solidFill>
                  <a:srgbClr val="414141"/>
                </a:solidFill>
              </a:defRPr>
            </a:lvl1pPr>
            <a:lvl2pPr rtl="0">
              <a:buFont typeface="Georgia"/>
              <a:buNone/>
              <a:defRPr sz="2000" b="1"/>
            </a:lvl2pPr>
            <a:lvl3pPr rtl="0">
              <a:buFont typeface="Georgia"/>
              <a:buNone/>
              <a:defRPr sz="1800" b="1"/>
            </a:lvl3pPr>
            <a:lvl4pPr rtl="0">
              <a:buFont typeface="Georgia"/>
              <a:buNone/>
              <a:defRPr sz="1600" b="1"/>
            </a:lvl4pPr>
            <a:lvl5pPr rtl="0">
              <a:buFont typeface="Georgia"/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381000" y="2708517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718303" y="2708517"/>
            <a:ext cx="4041773" cy="388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Only" type="titleOnly">
  <p:cSld name="title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4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5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00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70"/>
          <p:cNvSpPr txBox="1">
            <a:spLocks noGrp="1"/>
          </p:cNvSpPr>
          <p:nvPr>
            <p:ph type="dt" idx="10"/>
          </p:nvPr>
        </p:nvSpPr>
        <p:spPr bwMode="auto">
          <a:xfrm>
            <a:off x="6583363" y="612775"/>
            <a:ext cx="9572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7" name="Shape 71"/>
          <p:cNvSpPr txBox="1">
            <a:spLocks noGrp="1"/>
          </p:cNvSpPr>
          <p:nvPr>
            <p:ph type="ftr" idx="11"/>
          </p:nvPr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8" name="Shape 72"/>
          <p:cNvSpPr txBox="1">
            <a:spLocks noGrp="1"/>
          </p:cNvSpPr>
          <p:nvPr>
            <p:ph type="sldNum" idx="12"/>
          </p:nvPr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buFont typeface="Trebuchet MS"/>
              <a:buNone/>
              <a:defRPr sz="18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353496" y="2010725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9144" indent="-9144" rtl="0">
              <a:buFont typeface="Georgia"/>
              <a:buNone/>
              <a:defRPr sz="1400"/>
            </a:lvl1pPr>
            <a:lvl2pPr rtl="0">
              <a:buFont typeface="Georgia"/>
              <a:buNone/>
              <a:defRPr sz="1200"/>
            </a:lvl2pPr>
            <a:lvl3pPr rtl="0">
              <a:buFont typeface="Georgia"/>
              <a:buNone/>
              <a:defRPr sz="1000"/>
            </a:lvl3pPr>
            <a:lvl4pPr rtl="0">
              <a:buFont typeface="Georgia"/>
              <a:buNone/>
              <a:defRPr sz="900"/>
            </a:lvl4pPr>
            <a:lvl5pPr rtl="0">
              <a:buFont typeface="Georgia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0" cy="58521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5400000">
            <a:off x="3393015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buFont typeface="Trebuchet MS"/>
              <a:buNone/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403669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32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lvl="0"/>
            <a:endParaRPr noProof="0">
              <a:sym typeface="Georgi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Georgia"/>
              <a:buNone/>
              <a:defRPr sz="1300"/>
            </a:lvl1pPr>
            <a:lvl2pPr rtl="0">
              <a:buFont typeface="Georgia"/>
              <a:buNone/>
              <a:defRPr sz="1200"/>
            </a:lvl2pPr>
            <a:lvl3pPr rtl="0">
              <a:buFont typeface="Georgia"/>
              <a:buNone/>
              <a:defRPr sz="1000"/>
            </a:lvl3pPr>
            <a:lvl4pPr rtl="0">
              <a:buFont typeface="Georgia"/>
              <a:buNone/>
              <a:defRPr sz="900"/>
            </a:lvl4pPr>
            <a:lvl5pPr rtl="0">
              <a:buFont typeface="Georgia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5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6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7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8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9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0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1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2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3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4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5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6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7" name="Shape 18"/>
          <p:cNvSpPr txBox="1"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69648" name="Shape 19"/>
          <p:cNvSpPr txBox="1"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69649" name="Shape 20"/>
          <p:cNvSpPr txBox="1">
            <a:spLocks noGrp="1"/>
          </p:cNvSpPr>
          <p:nvPr/>
        </p:nvSpPr>
        <p:spPr bwMode="auto">
          <a:xfrm>
            <a:off x="6586538" y="612775"/>
            <a:ext cx="95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chemeClr val="accent2"/>
              </a:buClr>
              <a:buFont typeface="Georgia" pitchFamily="18" charset="0"/>
              <a:buNone/>
            </a:pPr>
            <a:endParaRPr lang="en-US" sz="800">
              <a:solidFill>
                <a:schemeClr val="accent2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9650" name="Shape 21"/>
          <p:cNvSpPr txBox="1">
            <a:spLocks noGrp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chemeClr val="accent2"/>
              </a:buClr>
              <a:buFont typeface="Georgia" pitchFamily="18" charset="0"/>
              <a:buNone/>
            </a:pPr>
            <a:endParaRPr lang="en-US" sz="800">
              <a:solidFill>
                <a:schemeClr val="accent2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9651" name="Shape 22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>
              <a:buClr>
                <a:srgbClr val="FFFFFF"/>
              </a:buClr>
              <a:buFont typeface="Georgia" pitchFamily="18" charset="0"/>
              <a:buNone/>
            </a:pPr>
            <a:endParaRPr lang="en-US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6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hris\AppData\Local\Temp\Image_1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4"/>
          <p:cNvSpPr txBox="1"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Small Projector Array System</a:t>
            </a:r>
          </a:p>
        </p:txBody>
      </p:sp>
      <p:sp>
        <p:nvSpPr>
          <p:cNvPr id="16386" name="Shape 105"/>
          <p:cNvSpPr txBox="1">
            <a:spLocks noGrp="1"/>
          </p:cNvSpPr>
          <p:nvPr>
            <p:ph type="subTitle" idx="1"/>
          </p:nvPr>
        </p:nvSpPr>
        <p:spPr>
          <a:xfrm>
            <a:off x="457200" y="4267200"/>
            <a:ext cx="8534400" cy="2346325"/>
          </a:xfrm>
        </p:spPr>
        <p:txBody>
          <a:bodyPr tIns="45700" bIns="45700">
            <a:spAutoFit/>
          </a:bodyPr>
          <a:lstStyle/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Group #7			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Nicholas </a:t>
            </a:r>
            <a:r>
              <a:rPr lang="en-US" sz="2200" dirty="0" err="1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Futch</a:t>
            </a: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			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Ryan Gallo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Chris Rowe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Gilbert </a:t>
            </a:r>
            <a:r>
              <a:rPr lang="en-US" sz="220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en-US" sz="220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Duverglas</a:t>
            </a: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                        Sponsor: Q4 Services LLC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</a:pPr>
            <a:endParaRPr lang="en-US" dirty="0" smtClean="0">
              <a:solidFill>
                <a:srgbClr val="424456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Pico Projector Comparison</a:t>
            </a:r>
          </a:p>
        </p:txBody>
      </p:sp>
      <p:graphicFrame>
        <p:nvGraphicFramePr>
          <p:cNvPr id="150" name="Shape 150"/>
          <p:cNvGraphicFramePr>
            <a:graphicFrameLocks noGrp="1"/>
          </p:cNvGraphicFramePr>
          <p:nvPr/>
        </p:nvGraphicFramePr>
        <p:xfrm>
          <a:off x="457200" y="2249488"/>
          <a:ext cx="8229600" cy="3034695"/>
        </p:xfrm>
        <a:graphic>
          <a:graphicData uri="http://schemas.openxmlformats.org/drawingml/2006/table">
            <a:tbl>
              <a:tblPr/>
              <a:tblGrid>
                <a:gridCol w="1828800"/>
                <a:gridCol w="1219200"/>
                <a:gridCol w="1295400"/>
                <a:gridCol w="1524000"/>
                <a:gridCol w="11430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Projector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Contrast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Focus Control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Brightness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Noise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Overall Image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Acer K11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6.5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Acer K130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Acer K330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ViewSonic PLED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Vivitek Qumi Q2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7.5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Acer K330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1400" y="2438400"/>
          <a:ext cx="4318000" cy="4097345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Device Type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DLP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Native Resolution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WGXA(1280x800)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Maximum Resolution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1600x1200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Projector Distance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35.43 in – 9.83 ft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Throw Ratio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.85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Display Size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30 in – 8.33 ft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ANSI Lumens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500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Contrast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4000:1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Lamp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LED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Aspect Ratio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Native: 16:10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Supported: 16:9, 4:3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Power supply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100-240V AC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50/60 Hz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Power Consumption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120w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Video Inputs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D-Sub, HDMI,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Composite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Dimensions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8.6 x 6.6 x 1.8 in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Weight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2.73 lbs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56" name="Picture 1" descr="C:\Users\Chris\AppData\Local\Temp\Image_16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95400" y="3810000"/>
            <a:ext cx="1831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Projector Orientation and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>
            <a:normAutofit lnSpcReduction="10000"/>
          </a:bodyPr>
          <a:lstStyle/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The 4 projector layout with an aspect ratio of 1:1 </a:t>
            </a: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Resolution of 2600 x 1600 for a total of over 4.5M pixels</a:t>
            </a: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Almost identical to the latest WQXGA format at a fraction of the cost.</a:t>
            </a: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Will make the most use out of the usable area of the screen.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3624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230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</a:t>
            </a:r>
          </a:p>
        </p:txBody>
      </p:sp>
      <p:sp>
        <p:nvSpPr>
          <p:cNvPr id="5939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Find a way to arrange light sensor in an array setup in front of projector screen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Must be easily stable, lightweight, and easily portable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Wires must not be obstructed so communication with projector box can happen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Solution: use a PVC pipe structures as array to house light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ANSI Lumens Test</a:t>
            </a:r>
          </a:p>
        </p:txBody>
      </p:sp>
      <p:sp>
        <p:nvSpPr>
          <p:cNvPr id="57346" name="Content Placeholder 4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Describes the standard method for testing the brightness of projectors.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Method involves measuring brightness of a projector screen at 9 specific points using light sensors and finding average value between these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ANSI Lumens Test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86000"/>
            <a:ext cx="7543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</a:t>
            </a:r>
          </a:p>
        </p:txBody>
      </p:sp>
      <p:pic>
        <p:nvPicPr>
          <p:cNvPr id="60418" name="Content Placeholder 3" descr="E:\Senior Design\Analog Sensor Arra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990600"/>
            <a:ext cx="6629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Analog Light Sensor</a:t>
            </a:r>
          </a:p>
        </p:txBody>
      </p:sp>
      <p:sp>
        <p:nvSpPr>
          <p:cNvPr id="4915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Used to get measurements from 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the </a:t>
            </a: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projector </a:t>
            </a: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array.</a:t>
            </a:r>
            <a:endParaRPr lang="en-US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Readings will be read by microcontroller and displayed on a GUI on the host computer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None/>
            </a:pPr>
            <a:endParaRPr lang="en-US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Specifications</a:t>
            </a:r>
          </a:p>
        </p:txBody>
      </p:sp>
      <p:sp>
        <p:nvSpPr>
          <p:cNvPr id="50178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PCB form factor no greater than 1in^2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 power consumption (less than .5 mW)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Max input voltage @ 5V </a:t>
            </a: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(provided by microcontroller)</a:t>
            </a: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Analog output less than 5V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Range of illuminance between 0 and 100k lx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Maximum photosensitivity @ 550nm to mimic human eye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by Osram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5257800" cy="4525962"/>
          </a:xfrm>
        </p:spPr>
        <p:txBody>
          <a:bodyPr>
            <a:normAutofit/>
          </a:bodyPr>
          <a:lstStyle/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Opto hybrid</a:t>
            </a:r>
            <a:br>
              <a:rPr lang="en-US" sz="1900" smtClean="0">
                <a:latin typeface="Arial" charset="0"/>
                <a:cs typeface="Arial" charset="0"/>
                <a:sym typeface="Georgia" pitchFamily="18" charset="0"/>
              </a:rPr>
            </a:b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(photodiode with an integrated circuit)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Mimics the human eye almost exactly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Very low power consumption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Logarithmic current output</a:t>
            </a:r>
            <a:br>
              <a:rPr lang="en-US" sz="1900" smtClean="0">
                <a:latin typeface="Arial" charset="0"/>
                <a:cs typeface="Arial" charset="0"/>
                <a:sym typeface="Georgia" pitchFamily="18" charset="0"/>
              </a:rPr>
            </a:b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(High accuracy over wide illumination range)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Surface mount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/>
            </a:r>
            <a:br>
              <a:rPr lang="en-US" sz="1900" smtClean="0">
                <a:latin typeface="Arial" charset="0"/>
                <a:cs typeface="Arial" charset="0"/>
                <a:sym typeface="Georgia" pitchFamily="18" charset="0"/>
              </a:rPr>
            </a:b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</p:txBody>
      </p:sp>
      <p:pic>
        <p:nvPicPr>
          <p:cNvPr id="51203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3048000"/>
            <a:ext cx="2792413" cy="195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Collimated Display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13754"/>
            <a:ext cx="6680906" cy="41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Specifications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133600"/>
          <a:ext cx="6424156" cy="4495801"/>
        </p:xfrm>
        <a:graphic>
          <a:graphicData uri="http://schemas.openxmlformats.org/drawingml/2006/table">
            <a:tbl>
              <a:tblPr/>
              <a:tblGrid>
                <a:gridCol w="1668116"/>
                <a:gridCol w="1001718"/>
                <a:gridCol w="945831"/>
                <a:gridCol w="1061850"/>
                <a:gridCol w="1061850"/>
                <a:gridCol w="684791"/>
              </a:tblGrid>
              <a:tr h="19111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Parameter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Symbol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Value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Unit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Minimum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Typical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Maximum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Supply Voltage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2.5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5.5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Illuminance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T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A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-30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 to 70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T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A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-40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 to 100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3 to 80k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10 to 80k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Spectral Range Sensitivity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λ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10%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475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650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nm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Wavelength of Max Photosensitivity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λ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s max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540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555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570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nm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Output Current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@ 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1000 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out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27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32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μA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Current Consumption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2.5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5.0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@ 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0 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410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500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μA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420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Current Consumption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2.5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5.0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@ 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1000 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460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550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μA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SimSun"/>
                          <a:cs typeface="Arial"/>
                        </a:rPr>
                        <a:t>470</a:t>
                      </a:r>
                      <a:endParaRPr lang="en-US" sz="1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vs. Human eye</a:t>
            </a:r>
          </a:p>
        </p:txBody>
      </p:sp>
      <p:sp>
        <p:nvSpPr>
          <p:cNvPr id="53250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53251" name="Picture 4" descr="Osram_Fi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5888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vs. Human eye cont.</a:t>
            </a: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315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Circuit Diagrams</a:t>
            </a:r>
          </a:p>
        </p:txBody>
      </p:sp>
      <p:sp>
        <p:nvSpPr>
          <p:cNvPr id="55298" name="Content Placeholder 7"/>
          <p:cNvSpPr txBox="1">
            <a:spLocks noGrp="1"/>
          </p:cNvSpPr>
          <p:nvPr>
            <p:ph idx="1"/>
          </p:nvPr>
        </p:nvSpPr>
        <p:spPr>
          <a:xfrm>
            <a:off x="4038600" y="5181600"/>
            <a:ext cx="4648200" cy="1392238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Illuminance</a:t>
            </a: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:  0 - 100k lx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Output voltage: 0 – 4.8V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3"/>
          <a:stretch/>
        </p:blipFill>
        <p:spPr>
          <a:xfrm>
            <a:off x="3861217" y="2721352"/>
            <a:ext cx="5282784" cy="261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 txBox="1">
            <a:spLocks noGrp="1"/>
          </p:cNvSpPr>
          <p:nvPr>
            <p:ph type="title"/>
          </p:nvPr>
        </p:nvSpPr>
        <p:spPr>
          <a:xfrm>
            <a:off x="410356" y="888167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dirty="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Maximum detectable light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2249488"/>
                <a:ext cx="8229600" cy="4324350"/>
              </a:xfrm>
            </p:spPr>
            <p:txBody>
              <a:bodyPr/>
              <a:lstStyle/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𝑆</m:t>
                    </m:r>
                    <m:r>
                      <a:rPr lang="en-US" sz="1600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𝑤h𝑒𝑟𝑒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𝑆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𝑠𝑒𝑛𝑠𝑖𝑡𝑖𝑣𝑖𝑡𝑦</m:t>
                    </m:r>
                    <m:r>
                      <a:rPr lang="en-US" sz="1600" i="1">
                        <a:latin typeface="Cambria Math"/>
                      </a:rPr>
                      <m:t>=10</m:t>
                    </m:r>
                    <m:r>
                      <a:rPr lang="en-US" sz="1600" i="1">
                        <a:latin typeface="Cambria Math"/>
                      </a:rPr>
                      <m:t>𝜇</m:t>
                    </m:r>
                    <m:r>
                      <a:rPr lang="en-US" sz="1600" i="1">
                        <a:latin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=1 </m:t>
                    </m:r>
                    <m:r>
                      <a:rPr lang="en-US" sz="1600" i="1">
                        <a:latin typeface="Cambria Math"/>
                      </a:rPr>
                      <m:t>𝑙𝑥</m:t>
                    </m:r>
                    <m:r>
                      <a:rPr lang="en-US" sz="1600" i="1">
                        <a:latin typeface="Cambria Math"/>
                      </a:rPr>
                      <m:t>;</m:t>
                    </m:r>
                    <m:r>
                      <a:rPr lang="en-US" sz="1600" i="1">
                        <a:latin typeface="Cambria Math"/>
                      </a:rPr>
                      <m:t>𝑎𝑛𝑑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=10,000 </m:t>
                    </m:r>
                    <m:r>
                      <a:rPr lang="en-US" sz="1600" i="1">
                        <a:latin typeface="Cambria Math"/>
                      </a:rPr>
                      <m:t>𝑙</m:t>
                    </m:r>
                  </m:oMath>
                </a14:m>
                <a:endParaRPr lang="en-US" sz="1600" dirty="0">
                  <a:effectLst/>
                </a:endParaRPr>
              </a:p>
              <a:p>
                <a:pPr marL="365125" indent="-53975" eaLnBrk="1" hangingPunct="1">
                  <a:buClr>
                    <a:srgbClr val="A04DA3"/>
                  </a:buClr>
                  <a:buFontTx/>
                  <a:buChar char="•"/>
                </a:pPr>
                <a:endParaRPr lang="en-US" dirty="0" smtClean="0">
                  <a:solidFill>
                    <a:srgbClr val="000000"/>
                  </a:solidFill>
                  <a:latin typeface="Georgia" pitchFamily="18" charset="0"/>
                  <a:cs typeface="Arial" charset="0"/>
                  <a:sym typeface="Georgia" pitchFamily="18" charset="0"/>
                </a:endParaRPr>
              </a:p>
            </p:txBody>
          </p:sp>
        </mc:Choice>
        <mc:Fallback xmlns="">
          <p:sp>
            <p:nvSpPr>
              <p:cNvPr id="5632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88"/>
                <a:ext cx="8229600" cy="432435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5638800" cy="38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6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Projector Box Control System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Microcontroller system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 power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Must accept RS-232 data from host computer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Must accept TTL data from the light sensor array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Digital outputs for control of various other parts</a:t>
            </a: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7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Program Flow Chart</a:t>
            </a:r>
          </a:p>
        </p:txBody>
      </p:sp>
      <p:sp>
        <p:nvSpPr>
          <p:cNvPr id="30722" name="Shape 172"/>
          <p:cNvSpPr>
            <a:spLocks noChangeArrowheads="1"/>
          </p:cNvSpPr>
          <p:nvPr/>
        </p:nvSpPr>
        <p:spPr bwMode="auto">
          <a:xfrm>
            <a:off x="457200" y="2455863"/>
            <a:ext cx="8229600" cy="391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2455863"/>
            <a:ext cx="8229600" cy="3911600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78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z="48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Schematic</a:t>
            </a:r>
          </a:p>
        </p:txBody>
      </p:sp>
      <p:sp>
        <p:nvSpPr>
          <p:cNvPr id="32770" name="Shape 179"/>
          <p:cNvSpPr txBox="1">
            <a:spLocks noGrp="1"/>
          </p:cNvSpPr>
          <p:nvPr>
            <p:ph type="body" idx="1"/>
          </p:nvPr>
        </p:nvSpPr>
        <p:spPr>
          <a:xfrm>
            <a:off x="5353050" y="2011363"/>
            <a:ext cx="3382963" cy="4616450"/>
          </a:xfrm>
        </p:spPr>
        <p:txBody>
          <a:bodyPr tIns="45700" bIns="45700">
            <a:spAutoFit/>
          </a:bodyPr>
          <a:lstStyle/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dirty="0" err="1" smtClean="0">
                <a:latin typeface="Georgia" pitchFamily="18" charset="0"/>
                <a:cs typeface="Arial" charset="0"/>
                <a:sym typeface="Georgia" pitchFamily="18" charset="0"/>
              </a:rPr>
              <a:t>Atmega</a:t>
            </a: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 328 microcontroller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MAX232 chip for TTL to RS-232 signal conversion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Two 2 to 1 Multiplexors to route Serial data to either the light sensor or the host computer system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152400" y="776288"/>
            <a:ext cx="5102225" cy="584735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SzPct val="99000"/>
              <a:buFontTx/>
              <a:buChar char="•"/>
            </a:pP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" y="2209800"/>
            <a:ext cx="5388963" cy="3657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Schematic Used for PCB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4" y="2279754"/>
            <a:ext cx="9144000" cy="44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8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 Control System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 tIns="45700" bIns="45700">
            <a:spAutoFit/>
          </a:bodyPr>
          <a:lstStyle/>
          <a:p>
            <a:pPr indent="-264160" eaLnBrk="1" fontAlgn="auto" hangingPunct="1">
              <a:spcAft>
                <a:spcPts val="0"/>
              </a:spcAft>
              <a:buSzPct val="101190"/>
              <a:defRPr/>
            </a:pPr>
            <a:r>
              <a:rPr lang="x-none"/>
              <a:t>Must accept TTL data from projector box</a:t>
            </a:r>
          </a:p>
          <a:p>
            <a:pPr indent="-264160" eaLnBrk="1" fontAlgn="auto" hangingPunct="1">
              <a:spcAft>
                <a:spcPts val="0"/>
              </a:spcAft>
              <a:buSzPct val="101190"/>
              <a:defRPr/>
            </a:pPr>
            <a:r>
              <a:rPr lang="x-none"/>
              <a:t>Must accept Analog signals from light sensor array</a:t>
            </a:r>
          </a:p>
          <a:p>
            <a:pPr marL="109728" indent="-8128" eaLnBrk="1" fontAlgn="auto" hangingPunct="1">
              <a:spcAft>
                <a:spcPts val="0"/>
              </a:spcAft>
              <a:buSzPct val="25000"/>
              <a:buFont typeface="Georgia"/>
              <a:buNone/>
              <a:defRPr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8" y="1752600"/>
            <a:ext cx="8618020" cy="36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9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Program Flow Chart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30839"/>
            <a:ext cx="7444386" cy="34294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97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z="48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Schematic</a:t>
            </a:r>
          </a:p>
        </p:txBody>
      </p:sp>
      <p:sp>
        <p:nvSpPr>
          <p:cNvPr id="38914" name="Shape 198"/>
          <p:cNvSpPr txBox="1">
            <a:spLocks noGrp="1"/>
          </p:cNvSpPr>
          <p:nvPr>
            <p:ph type="body" idx="1"/>
          </p:nvPr>
        </p:nvSpPr>
        <p:spPr>
          <a:xfrm>
            <a:off x="5353050" y="2011363"/>
            <a:ext cx="3382963" cy="4616450"/>
          </a:xfrm>
        </p:spPr>
        <p:txBody>
          <a:bodyPr tIns="45700" bIns="45700">
            <a:spAutoFit/>
          </a:bodyPr>
          <a:lstStyle/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Atmega 328 Microcontroller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16 to 1 Multiplexor to switch between analog outputs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Low pass filter for filtration of light sensor signals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152400" y="776288"/>
            <a:ext cx="5102225" cy="584735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SzPct val="99000"/>
              <a:buFontTx/>
              <a:buChar char="•"/>
            </a:pP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1"/>
          <a:stretch/>
        </p:blipFill>
        <p:spPr>
          <a:xfrm>
            <a:off x="152400" y="1981200"/>
            <a:ext cx="5284610" cy="3657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Schematic Used for PCB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20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Human Interface Specifications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3308350"/>
          </a:xfrm>
        </p:spPr>
        <p:txBody>
          <a:bodyPr tIns="45700" bIns="45700">
            <a:spAutoFit/>
          </a:bodyPr>
          <a:lstStyle/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Easy to use user interface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z="26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Ability to send data up to 50 feet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Independent interface for the light sensor  array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Low power consumption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Cross-platform</a:t>
            </a:r>
          </a:p>
          <a:p>
            <a:pPr marL="558800" indent="-457200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558800" indent="-457200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52" y="609600"/>
            <a:ext cx="8229600" cy="1066799"/>
          </a:xfrm>
        </p:spPr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610600" cy="46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dirty="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65538" name="Rectangle 5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Requirements: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Capable of powering following devices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dirty="0" smtClean="0">
                <a:latin typeface="Georgia" pitchFamily="18" charset="0"/>
                <a:cs typeface="Arial" charset="0"/>
                <a:sym typeface="Georgia" pitchFamily="18" charset="0"/>
              </a:rPr>
              <a:t> 4 Pico Projectors (120 VAC)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dirty="0" smtClean="0">
                <a:latin typeface="Georgia" pitchFamily="18" charset="0"/>
                <a:cs typeface="Arial" charset="0"/>
                <a:sym typeface="Georgia" pitchFamily="18" charset="0"/>
              </a:rPr>
              <a:t> 2 Microcontrollers (3.3 – 5 VDC)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dirty="0" smtClean="0">
                <a:latin typeface="Georgia" pitchFamily="18" charset="0"/>
                <a:cs typeface="Arial" charset="0"/>
                <a:sym typeface="Georgia" pitchFamily="18" charset="0"/>
              </a:rPr>
              <a:t> 16:1 Multiplexer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dirty="0" smtClean="0">
                <a:latin typeface="Georgia" pitchFamily="18" charset="0"/>
                <a:cs typeface="Arial" charset="0"/>
                <a:sym typeface="Georgia" pitchFamily="18" charset="0"/>
              </a:rPr>
              <a:t> 2:1 Multiplexer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dirty="0" smtClean="0">
                <a:latin typeface="Georgia" pitchFamily="18" charset="0"/>
                <a:cs typeface="Arial" charset="0"/>
                <a:sym typeface="Georgia" pitchFamily="18" charset="0"/>
              </a:rPr>
              <a:t> 1:2 De-multiplexer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dirty="0" smtClean="0">
                <a:latin typeface="Georgia" pitchFamily="18" charset="0"/>
                <a:cs typeface="Arial" charset="0"/>
                <a:sym typeface="Georgia" pitchFamily="18" charset="0"/>
              </a:rPr>
              <a:t> MAX232 Chip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Power system should be capable of providing power to all these components from a single point or “power box” and only receiving the standard main power signal from a traditional wall outlet</a:t>
            </a:r>
          </a:p>
        </p:txBody>
      </p:sp>
    </p:spTree>
    <p:extLst>
      <p:ext uri="{BB962C8B-B14F-4D97-AF65-F5344CB8AC3E}">
        <p14:creationId xmlns:p14="http://schemas.microsoft.com/office/powerpoint/2010/main" val="33440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dirty="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66562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2057400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Specifications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Input: Should be able to take incoming power signal from any outlet (100-240 VAC 50/60 Hz)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Output: Independent from incoming signal, will output regulated 3.3 – 5 VDC signal to microcontrollers and 5 VDC signal to remaining circuit components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Size: will be housed within the </a:t>
            </a: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projector </a:t>
            </a:r>
            <a:r>
              <a:rPr lang="en-US"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box enclosure</a:t>
            </a: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67586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1733550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Design Options: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4 options considered that all met our power system design requirements. </a:t>
            </a:r>
          </a:p>
        </p:txBody>
      </p:sp>
      <p:graphicFrame>
        <p:nvGraphicFramePr>
          <p:cNvPr id="9434" name="Group 218"/>
          <p:cNvGraphicFramePr>
            <a:graphicFrameLocks noGrp="1"/>
          </p:cNvGraphicFramePr>
          <p:nvPr/>
        </p:nvGraphicFramePr>
        <p:xfrm>
          <a:off x="685800" y="3276600"/>
          <a:ext cx="7848600" cy="3124201"/>
        </p:xfrm>
        <a:graphic>
          <a:graphicData uri="http://schemas.openxmlformats.org/drawingml/2006/table">
            <a:tbl>
              <a:tblPr/>
              <a:tblGrid>
                <a:gridCol w="1525588"/>
                <a:gridCol w="1525587"/>
                <a:gridCol w="1598613"/>
                <a:gridCol w="1597025"/>
                <a:gridCol w="16017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Design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Efficiency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Design Difficulty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Cost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Electronic Noise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Linear Power Supply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58 – 70%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Moderate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$20-30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Switched Mode Power Supply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79 – 90%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High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$60-75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High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Step Down DC to DC Converter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70 – 78%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Moderate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AC to DC Converter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74 – 85%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$15-30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37" name="Oval 221"/>
          <p:cNvSpPr>
            <a:spLocks noChangeArrowheads="1"/>
          </p:cNvSpPr>
          <p:nvPr/>
        </p:nvSpPr>
        <p:spPr bwMode="auto">
          <a:xfrm>
            <a:off x="381000" y="5791200"/>
            <a:ext cx="838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1031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381000" y="1295400"/>
            <a:ext cx="8540750" cy="381000"/>
          </a:xfrm>
        </p:spPr>
        <p:txBody>
          <a:bodyPr/>
          <a:lstStyle/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Power Flow Diagram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239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2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 txBox="1"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424456"/>
              </a:buClr>
              <a:buFont typeface="Trebuchet MS" pitchFamily="34" charset="0"/>
              <a:buNone/>
            </a:pPr>
            <a:r>
              <a:rPr lang="en-US" sz="40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72706" name="Rectangle 4"/>
          <p:cNvSpPr txBox="1"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800" dirty="0" smtClean="0">
                <a:latin typeface="Georgia" pitchFamily="18" charset="0"/>
              </a:rPr>
              <a:t>DPP25-5</a:t>
            </a:r>
            <a:r>
              <a:rPr lang="en-US" sz="2800" dirty="0" smtClean="0">
                <a:latin typeface="Georgia" pitchFamily="18" charset="0"/>
                <a:cs typeface="Arial" charset="0"/>
                <a:sym typeface="Georgia" pitchFamily="18" charset="0"/>
              </a:rPr>
              <a:t> AC to DC Converter: 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Input: 85-264 VAC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Output: </a:t>
            </a:r>
            <a:r>
              <a:rPr lang="en-US" sz="2000" dirty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5</a:t>
            </a: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 VDC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Current: </a:t>
            </a:r>
            <a:r>
              <a:rPr lang="en-US" sz="2000" dirty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5</a:t>
            </a: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 A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Power: 25 W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Type: Switching (Closed Frame)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Efficiency: 78%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DIN Rail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Load Regulation: </a:t>
            </a:r>
            <a:r>
              <a:rPr lang="en-US" sz="2000" dirty="0" smtClean="0">
                <a:solidFill>
                  <a:schemeClr val="accent2"/>
                </a:solidFill>
                <a:latin typeface="Georgia" pitchFamily="18" charset="0"/>
                <a:ea typeface="Georgia" pitchFamily="18" charset="0"/>
                <a:cs typeface="Tahoma" pitchFamily="34" charset="0"/>
                <a:sym typeface="Georgia" pitchFamily="18" charset="0"/>
              </a:rPr>
              <a:t>± 0.5%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endParaRPr lang="en-US" sz="2000" dirty="0" smtClean="0">
              <a:solidFill>
                <a:schemeClr val="accent2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922338" lvl="2" indent="-42863" eaLnBrk="1" hangingPunct="1">
              <a:spcBef>
                <a:spcPts val="300"/>
              </a:spcBef>
              <a:buClr>
                <a:schemeClr val="accent1"/>
              </a:buClr>
              <a:buFontTx/>
              <a:buChar char="•"/>
            </a:pPr>
            <a:endParaRPr lang="en-US" sz="2000" dirty="0" smtClean="0">
              <a:solidFill>
                <a:schemeClr val="accent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922338" lvl="2" indent="-42863" eaLnBrk="1" hangingPunct="1">
              <a:spcBef>
                <a:spcPts val="300"/>
              </a:spcBef>
              <a:buClr>
                <a:schemeClr val="accent1"/>
              </a:buClr>
              <a:buFontTx/>
              <a:buChar char="•"/>
            </a:pPr>
            <a:endParaRPr lang="en-US" sz="2000" dirty="0" smtClean="0">
              <a:solidFill>
                <a:schemeClr val="accent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0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Font typeface="Trebuchet MS" pitchFamily="34" charset="0"/>
              <a:buNone/>
            </a:pPr>
            <a:endParaRPr lang="en-US" smtClean="0">
              <a:solidFill>
                <a:srgbClr val="424456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18434" name="Shape 111"/>
          <p:cNvSpPr txBox="1">
            <a:spLocks noGrp="1"/>
          </p:cNvSpPr>
          <p:nvPr>
            <p:ph type="body" idx="1"/>
          </p:nvPr>
        </p:nvSpPr>
        <p:spPr>
          <a:xfrm>
            <a:off x="5353050" y="2011363"/>
            <a:ext cx="3382963" cy="4616450"/>
          </a:xfrm>
        </p:spPr>
        <p:txBody>
          <a:bodyPr tIns="45700" bIns="45700">
            <a:spAutoFit/>
          </a:bodyPr>
          <a:lstStyle/>
          <a:p>
            <a:pPr marL="7938" indent="-7938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52400" y="776288"/>
            <a:ext cx="5102225" cy="5851525"/>
          </a:xfrm>
        </p:spPr>
        <p:txBody>
          <a:bodyPr tIns="45700" bIns="45700">
            <a:spAutoFit/>
          </a:bodyPr>
          <a:lstStyle/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Project Motivation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Problems: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High cost of current projector systems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Degradation of image quality due to image warping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Time loss due to image correcting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Maintenance cost and time associated with lamp based projectors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8436" name="Shape 113"/>
          <p:cNvSpPr>
            <a:spLocks noChangeArrowheads="1"/>
          </p:cNvSpPr>
          <p:nvPr/>
        </p:nvSpPr>
        <p:spPr bwMode="auto">
          <a:xfrm>
            <a:off x="5257800" y="2819400"/>
            <a:ext cx="3781425" cy="2819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Must house all four projectors in a level and aligned configuration</a:t>
            </a:r>
          </a:p>
          <a:p>
            <a:r>
              <a:rPr lang="en-US" sz="2400" dirty="0" smtClean="0"/>
              <a:t>Must house the power supply and terminal block for power distribution</a:t>
            </a:r>
          </a:p>
          <a:p>
            <a:r>
              <a:rPr lang="en-US" sz="2400" dirty="0" smtClean="0"/>
              <a:t>Must house the PCB</a:t>
            </a:r>
          </a:p>
          <a:p>
            <a:r>
              <a:rPr lang="en-US" sz="2400" dirty="0" smtClean="0"/>
              <a:t>Must take AC Power in from a standard wall outlet</a:t>
            </a:r>
          </a:p>
          <a:p>
            <a:r>
              <a:rPr lang="en-US" sz="2400" dirty="0" smtClean="0"/>
              <a:t>Must take 4 DVI cables from Host computer to projectors</a:t>
            </a:r>
          </a:p>
          <a:p>
            <a:r>
              <a:rPr lang="en-US" sz="2400" dirty="0" smtClean="0"/>
              <a:t>Must take 2 DB9 serial connections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9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Box Dimensions (Front)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78374"/>
            <a:ext cx="6781800" cy="39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Box Dimensions (Side)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7348"/>
            <a:ext cx="6648984" cy="40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Box Dimensions (Back)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7772400" cy="43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Projector Box Model and Exploded View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8861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Image Correction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Warping, edge blending and color correcting is handled with a software solution called </a:t>
            </a:r>
            <a:r>
              <a:rPr lang="en-US" sz="2400" dirty="0" err="1" smtClean="0"/>
              <a:t>Warpalizer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Depends on Windows </a:t>
            </a:r>
            <a:r>
              <a:rPr lang="en-US" sz="2400" dirty="0" err="1" smtClean="0"/>
              <a:t>Aeroglass</a:t>
            </a:r>
            <a:r>
              <a:rPr lang="en-US" sz="2400" dirty="0" smtClean="0"/>
              <a:t> and the AMD Driver Suite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62413"/>
            <a:ext cx="4572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5084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Blending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Technique used to create a single seamless image between two or more projectors.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Slowly fades the light intensity approaching the edge of a single projector channel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Eliminates “Hot Spots” 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465320" cy="46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</a:t>
            </a:r>
            <a:r>
              <a:rPr lang="en-US" sz="3200" dirty="0" err="1" smtClean="0"/>
              <a:t>Unwarped</a:t>
            </a:r>
            <a:r>
              <a:rPr lang="en-US" sz="3200" dirty="0" smtClean="0"/>
              <a:t> Image		  Warped Image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41656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Distribution of Work</a:t>
            </a:r>
          </a:p>
        </p:txBody>
      </p:sp>
      <p:graphicFrame>
        <p:nvGraphicFramePr>
          <p:cNvPr id="7480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65486"/>
              </p:ext>
            </p:extLst>
          </p:nvPr>
        </p:nvGraphicFramePr>
        <p:xfrm>
          <a:off x="228600" y="2667000"/>
          <a:ext cx="8458200" cy="2667001"/>
        </p:xfrm>
        <a:graphic>
          <a:graphicData uri="http://schemas.openxmlformats.org/drawingml/2006/table">
            <a:tbl>
              <a:tblPr/>
              <a:tblGrid>
                <a:gridCol w="762000"/>
                <a:gridCol w="1371600"/>
                <a:gridCol w="1524000"/>
                <a:gridCol w="1371600"/>
                <a:gridCol w="1447800"/>
                <a:gridCol w="817563"/>
                <a:gridCol w="1163637"/>
              </a:tblGrid>
              <a:tr h="68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Programming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Control System Schematics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Array Mechanics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Array Schematics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Power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Projector Array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Nick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Chris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Ryan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Gilbert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17"/>
          <p:cNvSpPr txBox="1">
            <a:spLocks noGrp="1"/>
          </p:cNvSpPr>
          <p:nvPr>
            <p:ph type="title"/>
          </p:nvPr>
        </p:nvSpPr>
        <p:spPr>
          <a:xfrm>
            <a:off x="228600" y="669925"/>
            <a:ext cx="8229600" cy="79375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Budget</a:t>
            </a:r>
          </a:p>
        </p:txBody>
      </p:sp>
      <p:graphicFrame>
        <p:nvGraphicFramePr>
          <p:cNvPr id="7686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84087"/>
              </p:ext>
            </p:extLst>
          </p:nvPr>
        </p:nvGraphicFramePr>
        <p:xfrm>
          <a:off x="1447800" y="1443038"/>
          <a:ext cx="6096000" cy="539502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Part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Price per Unit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Quantity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Total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Projectors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$549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$2169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Host Computer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$1399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$1399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Graphics Card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Warping Software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$191.95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(per channel)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$767.80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PCB parts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$450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$450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Box PCB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$44.50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$89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Array PCB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$36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$72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PCB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TOTAL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$5646.80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1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Our Solution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4038600" cy="4525962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Implement an array of low cost pico projectors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Lowers degradation of image due to the curvature of the screen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Internal image warping to save time on installs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LED projectors with extremely high life cycles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0483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2249488"/>
            <a:ext cx="4038600" cy="4525962"/>
          </a:xfrm>
        </p:spPr>
        <p:txBody>
          <a:bodyPr tIns="45700" bIns="45700">
            <a:spAutoFit/>
          </a:bodyPr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0484" name="Shape 121"/>
          <p:cNvSpPr>
            <a:spLocks noChangeArrowheads="1"/>
          </p:cNvSpPr>
          <p:nvPr/>
        </p:nvSpPr>
        <p:spPr bwMode="auto">
          <a:xfrm>
            <a:off x="4572000" y="3124200"/>
            <a:ext cx="44958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 </a:t>
            </a:r>
            <a:r>
              <a:rPr lang="en-US" dirty="0"/>
              <a:t>w</a:t>
            </a:r>
            <a:r>
              <a:rPr lang="en-US" dirty="0" smtClean="0"/>
              <a:t>ires for serial </a:t>
            </a:r>
            <a:r>
              <a:rPr lang="en-US" dirty="0"/>
              <a:t>c</a:t>
            </a:r>
            <a:r>
              <a:rPr lang="en-US" dirty="0" smtClean="0"/>
              <a:t>ommunications</a:t>
            </a:r>
          </a:p>
          <a:p>
            <a:r>
              <a:rPr lang="en-US" dirty="0" smtClean="0"/>
              <a:t>Projector placement within projector box</a:t>
            </a:r>
          </a:p>
          <a:p>
            <a:r>
              <a:rPr lang="en-US" dirty="0" smtClean="0"/>
              <a:t>Failure of internal clock of Microcontroller for serial communications</a:t>
            </a:r>
          </a:p>
          <a:p>
            <a:r>
              <a:rPr lang="en-US" dirty="0" err="1" smtClean="0"/>
              <a:t>Warpalizer</a:t>
            </a:r>
            <a:r>
              <a:rPr lang="en-US" dirty="0" smtClean="0"/>
              <a:t> incompatibility with AMD driver update</a:t>
            </a:r>
          </a:p>
          <a:p>
            <a:r>
              <a:rPr lang="en-US" dirty="0" smtClean="0"/>
              <a:t>Initial size of projector box</a:t>
            </a:r>
          </a:p>
          <a:p>
            <a:r>
              <a:rPr lang="en-US" dirty="0" smtClean="0"/>
              <a:t>Projector overlap “dead zone”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9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1151" indent="0">
              <a:buNone/>
            </a:pPr>
            <a:r>
              <a:rPr lang="en-US" dirty="0" smtClean="0"/>
              <a:t>A Small Projector Array System is a feasible concept.  It provides similar image quality to full scale projectors at a fraction of the cost.  The only downside being a lack of brightness in the current market.  While being feasible, the idea of a Small Projector Array System must wait until the market advances the brightness of </a:t>
            </a:r>
            <a:r>
              <a:rPr lang="en-US" smtClean="0"/>
              <a:t>Pico Projectors.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3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Specifications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 cost solution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Easy implementation with existing simulators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Longer MTBF (Mean Time Between Failure)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Lower amount of pixel loss due to image warping</a:t>
            </a: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System Block Diagrams</a:t>
            </a:r>
          </a:p>
        </p:txBody>
      </p:sp>
      <p:sp>
        <p:nvSpPr>
          <p:cNvPr id="24578" name="Shape 133"/>
          <p:cNvSpPr>
            <a:spLocks noChangeArrowheads="1"/>
          </p:cNvSpPr>
          <p:nvPr/>
        </p:nvSpPr>
        <p:spPr bwMode="auto">
          <a:xfrm>
            <a:off x="838200" y="2133600"/>
            <a:ext cx="3330575" cy="4324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Shape 134"/>
          <p:cNvSpPr txBox="1">
            <a:spLocks noGrp="1"/>
          </p:cNvSpPr>
          <p:nvPr>
            <p:ph type="body" idx="1"/>
          </p:nvPr>
        </p:nvSpPr>
        <p:spPr>
          <a:xfrm>
            <a:off x="838200" y="2133600"/>
            <a:ext cx="3330575" cy="4324350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4580" name="Shape 135"/>
          <p:cNvSpPr>
            <a:spLocks noChangeArrowheads="1"/>
          </p:cNvSpPr>
          <p:nvPr/>
        </p:nvSpPr>
        <p:spPr bwMode="auto">
          <a:xfrm>
            <a:off x="4724400" y="2230438"/>
            <a:ext cx="3727450" cy="3876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55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975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Graphics Cards</a:t>
            </a:r>
          </a:p>
        </p:txBody>
      </p:sp>
      <p:sp>
        <p:nvSpPr>
          <p:cNvPr id="26626" name="Shape 156"/>
          <p:cNvSpPr txBox="1"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AMD (formerly known as ATI)</a:t>
            </a:r>
          </a:p>
        </p:txBody>
      </p:sp>
      <p:sp>
        <p:nvSpPr>
          <p:cNvPr id="26627" name="Shape 157"/>
          <p:cNvSpPr txBox="1">
            <a:spLocks noGrp="1"/>
          </p:cNvSpPr>
          <p:nvPr>
            <p:ph type="body" idx="2"/>
          </p:nvPr>
        </p:nvSpPr>
        <p:spPr>
          <a:xfrm>
            <a:off x="4721225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NVidia</a:t>
            </a:r>
          </a:p>
        </p:txBody>
      </p:sp>
      <p:sp>
        <p:nvSpPr>
          <p:cNvPr id="26628" name="Shape 158"/>
          <p:cNvSpPr txBox="1">
            <a:spLocks noGrp="1"/>
          </p:cNvSpPr>
          <p:nvPr>
            <p:ph type="body" idx="3"/>
          </p:nvPr>
        </p:nvSpPr>
        <p:spPr>
          <a:xfrm>
            <a:off x="38100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Proprietary Crossfire Technology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Significantly better multi-monitor Support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Currently supports projector  overlap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Warping and edge blending support soon</a:t>
            </a:r>
          </a:p>
        </p:txBody>
      </p:sp>
      <p:sp>
        <p:nvSpPr>
          <p:cNvPr id="26629" name="Shape 159"/>
          <p:cNvSpPr txBox="1">
            <a:spLocks noGrp="1"/>
          </p:cNvSpPr>
          <p:nvPr>
            <p:ph type="body" idx="4"/>
          </p:nvPr>
        </p:nvSpPr>
        <p:spPr>
          <a:xfrm>
            <a:off x="471805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Proprietary SLI Technology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Slightly better overall Graphics</a:t>
            </a:r>
          </a:p>
        </p:txBody>
      </p:sp>
      <p:sp>
        <p:nvSpPr>
          <p:cNvPr id="26630" name="Shape 160"/>
          <p:cNvSpPr>
            <a:spLocks noChangeArrowheads="1"/>
          </p:cNvSpPr>
          <p:nvPr/>
        </p:nvSpPr>
        <p:spPr bwMode="auto">
          <a:xfrm>
            <a:off x="2514600" y="5083175"/>
            <a:ext cx="4038600" cy="1562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4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975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Projectors Specifications</a:t>
            </a:r>
          </a:p>
        </p:txBody>
      </p:sp>
      <p:sp>
        <p:nvSpPr>
          <p:cNvPr id="43010" name="Shape 141"/>
          <p:cNvSpPr txBox="1"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Requirements</a:t>
            </a:r>
          </a:p>
        </p:txBody>
      </p:sp>
      <p:sp>
        <p:nvSpPr>
          <p:cNvPr id="43011" name="Shape 142"/>
          <p:cNvSpPr txBox="1">
            <a:spLocks noGrp="1"/>
          </p:cNvSpPr>
          <p:nvPr>
            <p:ph type="body" idx="2"/>
          </p:nvPr>
        </p:nvSpPr>
        <p:spPr>
          <a:xfrm>
            <a:off x="4721225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Solutions</a:t>
            </a:r>
          </a:p>
        </p:txBody>
      </p:sp>
      <p:sp>
        <p:nvSpPr>
          <p:cNvPr id="43012" name="Shape 143"/>
          <p:cNvSpPr txBox="1">
            <a:spLocks noGrp="1"/>
          </p:cNvSpPr>
          <p:nvPr>
            <p:ph type="body" idx="3"/>
          </p:nvPr>
        </p:nvSpPr>
        <p:spPr>
          <a:xfrm>
            <a:off x="38100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 Cost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High Pixel Count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LED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 Power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High MTBF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High Brightness and Contrast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 Noise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Variable Focus Control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1805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Pico Projectors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1280 x 800 Resolution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DLP LED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&lt; 120 watts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20,000+ lamp liftime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1511</Words>
  <Application>Microsoft Office PowerPoint</Application>
  <PresentationFormat>On-screen Show (4:3)</PresentationFormat>
  <Paragraphs>439</Paragraphs>
  <Slides>51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Small Projector Array System</vt:lpstr>
      <vt:lpstr>Introduction to Collimated Display Systems</vt:lpstr>
      <vt:lpstr>PowerPoint Presentation</vt:lpstr>
      <vt:lpstr>PowerPoint Presentation</vt:lpstr>
      <vt:lpstr>Our Solution</vt:lpstr>
      <vt:lpstr>Specifications</vt:lpstr>
      <vt:lpstr>System Block Diagrams</vt:lpstr>
      <vt:lpstr>Graphics Cards</vt:lpstr>
      <vt:lpstr>Projectors Specifications</vt:lpstr>
      <vt:lpstr>Pico Projector Comparison</vt:lpstr>
      <vt:lpstr>Acer K330</vt:lpstr>
      <vt:lpstr>Projector Orientation and Overlap</vt:lpstr>
      <vt:lpstr>Light Sensor Array</vt:lpstr>
      <vt:lpstr>ANSI Lumens Test</vt:lpstr>
      <vt:lpstr>ANSI Lumens Test</vt:lpstr>
      <vt:lpstr>Light Sensor Array</vt:lpstr>
      <vt:lpstr>Analog Light Sensor</vt:lpstr>
      <vt:lpstr>Light Sensor Specifications</vt:lpstr>
      <vt:lpstr>SFH 5711 by Osram</vt:lpstr>
      <vt:lpstr>SFH 5711 Specifications</vt:lpstr>
      <vt:lpstr>SFH 5711 vs. Human eye</vt:lpstr>
      <vt:lpstr>SFH 5711 vs. Human eye cont.</vt:lpstr>
      <vt:lpstr>Light Sensor Circuit Diagrams</vt:lpstr>
      <vt:lpstr>Maximum detectable light level</vt:lpstr>
      <vt:lpstr>Projector Box Control System</vt:lpstr>
      <vt:lpstr>Program Flow Chart</vt:lpstr>
      <vt:lpstr>Schematic</vt:lpstr>
      <vt:lpstr>Full Schematic Used for PCB</vt:lpstr>
      <vt:lpstr>Light Sensor Array Control System</vt:lpstr>
      <vt:lpstr>Program Flow Chart</vt:lpstr>
      <vt:lpstr>Schematic</vt:lpstr>
      <vt:lpstr>Full Schematic Used for PCB</vt:lpstr>
      <vt:lpstr>Human Interface Specifications</vt:lpstr>
      <vt:lpstr>GUI</vt:lpstr>
      <vt:lpstr>Power System</vt:lpstr>
      <vt:lpstr>Power System</vt:lpstr>
      <vt:lpstr>Power System</vt:lpstr>
      <vt:lpstr>Power System</vt:lpstr>
      <vt:lpstr>Power System</vt:lpstr>
      <vt:lpstr>Projector Box</vt:lpstr>
      <vt:lpstr>Projector Box Dimensions (Front)</vt:lpstr>
      <vt:lpstr>Projector Box Dimensions (Side)</vt:lpstr>
      <vt:lpstr>Projector Box Dimensions (Back)</vt:lpstr>
      <vt:lpstr>Projector Box Model and Exploded View</vt:lpstr>
      <vt:lpstr>Image Correction</vt:lpstr>
      <vt:lpstr>Edge Blending</vt:lpstr>
      <vt:lpstr>   Unwarped Image    Warped Image</vt:lpstr>
      <vt:lpstr>Distribution of Work</vt:lpstr>
      <vt:lpstr>Budget</vt:lpstr>
      <vt:lpstr>Problems Encountered</vt:lpstr>
      <vt:lpstr>Project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Projector Array System</dc:title>
  <dc:creator>Chris</dc:creator>
  <cp:lastModifiedBy>Nicholas Futch</cp:lastModifiedBy>
  <cp:revision>37</cp:revision>
  <dcterms:modified xsi:type="dcterms:W3CDTF">2012-11-21T18:42:41Z</dcterms:modified>
</cp:coreProperties>
</file>